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74" r:id="rId3"/>
    <p:sldId id="257" r:id="rId4"/>
    <p:sldId id="273" r:id="rId5"/>
    <p:sldId id="276" r:id="rId6"/>
    <p:sldId id="277" r:id="rId7"/>
    <p:sldId id="278" r:id="rId8"/>
    <p:sldId id="275" r:id="rId9"/>
    <p:sldId id="280" r:id="rId10"/>
    <p:sldId id="27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78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2F0C-8CDE-48CA-B8D5-2DA632473ABE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2EFE4D1-ABD4-4529-B782-CD21E42744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635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2F0C-8CDE-48CA-B8D5-2DA632473ABE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2EFE4D1-ABD4-4529-B782-CD21E42744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756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2F0C-8CDE-48CA-B8D5-2DA632473ABE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2EFE4D1-ABD4-4529-B782-CD21E42744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163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2F0C-8CDE-48CA-B8D5-2DA632473ABE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2EFE4D1-ABD4-4529-B782-CD21E42744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368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2F0C-8CDE-48CA-B8D5-2DA632473ABE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2EFE4D1-ABD4-4529-B782-CD21E42744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4846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2F0C-8CDE-48CA-B8D5-2DA632473ABE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2EFE4D1-ABD4-4529-B782-CD21E42744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743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2F0C-8CDE-48CA-B8D5-2DA632473ABE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E4D1-ABD4-4529-B782-CD21E42744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698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2F0C-8CDE-48CA-B8D5-2DA632473ABE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E4D1-ABD4-4529-B782-CD21E42744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45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2F0C-8CDE-48CA-B8D5-2DA632473ABE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E4D1-ABD4-4529-B782-CD21E42744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190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2F0C-8CDE-48CA-B8D5-2DA632473ABE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2EFE4D1-ABD4-4529-B782-CD21E42744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19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2F0C-8CDE-48CA-B8D5-2DA632473ABE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2EFE4D1-ABD4-4529-B782-CD21E42744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789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2F0C-8CDE-48CA-B8D5-2DA632473ABE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2EFE4D1-ABD4-4529-B782-CD21E42744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350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2F0C-8CDE-48CA-B8D5-2DA632473ABE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E4D1-ABD4-4529-B782-CD21E42744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819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2F0C-8CDE-48CA-B8D5-2DA632473ABE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E4D1-ABD4-4529-B782-CD21E42744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142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2F0C-8CDE-48CA-B8D5-2DA632473ABE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E4D1-ABD4-4529-B782-CD21E42744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7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2F0C-8CDE-48CA-B8D5-2DA632473ABE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2EFE4D1-ABD4-4529-B782-CD21E42744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01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52F0C-8CDE-48CA-B8D5-2DA632473ABE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2EFE4D1-ABD4-4529-B782-CD21E42744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21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25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-52"/>
              </a:rPr>
              <a:t>VIII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-52"/>
              </a:rPr>
              <a:t>ОБРАЗОВАТЕЛЬНЫЙ ФОРУМ ПО ПРЕДСТАВЛЕНИЮ ОБРАЗОВАТЕЛЬНЫХ ПРАКТИК </a:t>
            </a:r>
            <a:r>
              <a:rPr lang="ru-RU" sz="3100" b="1" dirty="0">
                <a:solidFill>
                  <a:srgbClr val="C00000"/>
                </a:solidFill>
                <a:latin typeface="PT Sans" panose="020B0503020203020204" pitchFamily="34" charset="-52"/>
              </a:rPr>
              <a:t/>
            </a:r>
            <a:br>
              <a:rPr lang="ru-RU" sz="3100" b="1" dirty="0">
                <a:solidFill>
                  <a:srgbClr val="C00000"/>
                </a:solidFill>
                <a:latin typeface="PT Sans" panose="020B0503020203020204" pitchFamily="34" charset="-52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PT Sans" panose="020B0503020203020204" pitchFamily="34" charset="-52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PT Sans" panose="020B0503020203020204" pitchFamily="34" charset="-52"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47800" y="1317171"/>
            <a:ext cx="9795164" cy="232954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 marL="0" lvl="0" indent="0" algn="ctr">
              <a:buNone/>
            </a:pPr>
            <a:endParaRPr lang="ru-RU" sz="1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lnSpc>
                <a:spcPct val="120000"/>
              </a:lnSpc>
              <a:buNone/>
            </a:pPr>
            <a:r>
              <a:rPr lang="ru-RU" sz="1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Карикатура как средство развития речевого воображения и  этикета в коррекционно-развивающей деятельности у детей с ТНР</a:t>
            </a:r>
          </a:p>
          <a:p>
            <a:pPr marL="0" lvl="0" indent="0" algn="ctr">
              <a:buNone/>
            </a:pPr>
            <a:endParaRPr lang="ru-RU" sz="2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r">
              <a:buNone/>
            </a:pPr>
            <a:endParaRPr lang="ru-RU" sz="2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r">
              <a:buNone/>
            </a:pPr>
            <a:endParaRPr lang="ru-RU" sz="2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r">
              <a:buNone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r">
              <a:buNone/>
            </a:pPr>
            <a:r>
              <a:rPr lang="ru-RU" sz="6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Учитель-логопед</a:t>
            </a:r>
          </a:p>
          <a:p>
            <a:pPr marL="0" lvl="0" indent="0" algn="r">
              <a:buNone/>
            </a:pPr>
            <a:r>
              <a:rPr lang="ru-RU" sz="6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МБДОУ № 65 «Дельфин»</a:t>
            </a:r>
          </a:p>
          <a:p>
            <a:pPr marL="0" lvl="0" indent="0" algn="r">
              <a:buNone/>
            </a:pPr>
            <a:r>
              <a:rPr lang="ru-RU" sz="6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Башлыкова Т.И</a:t>
            </a:r>
          </a:p>
          <a:p>
            <a:pPr marL="0" lvl="0" indent="0" algn="ctr"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5400" y="5421086"/>
            <a:ext cx="2982686" cy="8965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Г. Железногорск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2023г.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75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47800" y="881743"/>
            <a:ext cx="9795164" cy="336368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 marL="0" lvl="0" indent="0" algn="ctr">
              <a:buNone/>
            </a:pPr>
            <a:endParaRPr lang="ru-RU" sz="17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400" dirty="0" smtClean="0"/>
              <a:t> </a:t>
            </a:r>
            <a:r>
              <a:rPr lang="ru-RU" sz="14400" b="1" dirty="0" smtClean="0">
                <a:solidFill>
                  <a:schemeClr val="accent1">
                    <a:lumMod val="50000"/>
                  </a:schemeClr>
                </a:solidFill>
              </a:rPr>
              <a:t>Творите сами! Как нет детей без воображения, так и нет педагогов без творческого порыва. </a:t>
            </a:r>
          </a:p>
          <a:p>
            <a:pPr>
              <a:buNone/>
            </a:pPr>
            <a:r>
              <a:rPr lang="ru-RU" sz="14400" b="1" dirty="0" smtClean="0">
                <a:solidFill>
                  <a:schemeClr val="accent1">
                    <a:lumMod val="50000"/>
                  </a:schemeClr>
                </a:solidFill>
              </a:rPr>
              <a:t>        </a:t>
            </a:r>
          </a:p>
          <a:p>
            <a:pPr>
              <a:buNone/>
            </a:pPr>
            <a:r>
              <a:rPr lang="ru-RU" sz="14400" b="1" dirty="0" smtClean="0">
                <a:solidFill>
                  <a:schemeClr val="accent1">
                    <a:lumMod val="50000"/>
                  </a:schemeClr>
                </a:solidFill>
              </a:rPr>
              <a:t>         Творческих вам успехов!</a:t>
            </a:r>
          </a:p>
          <a:p>
            <a:pPr algn="just">
              <a:buNone/>
            </a:pPr>
            <a:endParaRPr lang="ru-RU" sz="14400" b="1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ru-RU" sz="14400" b="1" dirty="0" smtClean="0">
                <a:solidFill>
                  <a:srgbClr val="C00000"/>
                </a:solidFill>
              </a:rPr>
              <a:t>                        Благодарю за внимание!</a:t>
            </a:r>
          </a:p>
          <a:p>
            <a:pPr>
              <a:buNone/>
            </a:pPr>
            <a:r>
              <a:rPr lang="ru-RU" sz="14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</a:t>
            </a:r>
          </a:p>
          <a:p>
            <a:pPr>
              <a:buNone/>
            </a:pPr>
            <a:r>
              <a:rPr lang="ru-RU" sz="17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</a:t>
            </a:r>
          </a:p>
          <a:p>
            <a:pPr marL="0" lvl="0" indent="0" algn="ctr">
              <a:buNone/>
            </a:pPr>
            <a:endParaRPr lang="ru-RU" sz="2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r">
              <a:buNone/>
            </a:pPr>
            <a:endParaRPr lang="ru-RU" sz="2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r">
              <a:buNone/>
            </a:pPr>
            <a:endParaRPr lang="ru-RU" sz="2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r">
              <a:buNone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75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47800" y="1317171"/>
            <a:ext cx="9795164" cy="232954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 marL="0" lvl="0" indent="0" algn="ctr">
              <a:buNone/>
            </a:pPr>
            <a:endParaRPr lang="ru-RU" sz="17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7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Если мы будем  учить сегодня     так, как мы  учили вчера, мы украдем у наших детей  завтра.   </a:t>
            </a:r>
          </a:p>
          <a:p>
            <a:pPr>
              <a:buNone/>
            </a:pPr>
            <a:r>
              <a:rPr lang="ru-RU" sz="17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</a:t>
            </a:r>
          </a:p>
          <a:p>
            <a:pPr>
              <a:buNone/>
            </a:pPr>
            <a:r>
              <a:rPr lang="ru-RU" sz="17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Джон </a:t>
            </a:r>
            <a:r>
              <a:rPr lang="ru-RU" sz="17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Дьюи</a:t>
            </a:r>
            <a:endParaRPr lang="ru-RU" sz="176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endParaRPr lang="ru-RU" sz="2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r">
              <a:buNone/>
            </a:pPr>
            <a:endParaRPr lang="ru-RU" sz="2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r">
              <a:buNone/>
            </a:pPr>
            <a:endParaRPr lang="ru-RU" sz="2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r">
              <a:buNone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75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3772" y="250371"/>
            <a:ext cx="10853058" cy="72934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Актуальность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257" y="1349830"/>
            <a:ext cx="11107883" cy="5377542"/>
          </a:xfrm>
        </p:spPr>
        <p:txBody>
          <a:bodyPr>
            <a:normAutofit/>
          </a:bodyPr>
          <a:lstStyle/>
          <a:p>
            <a:pPr algn="ctr"/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817914" y="1164771"/>
            <a:ext cx="9165771" cy="1244020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Дети с тяжелыми нарушениями речи  используют в речи минимальное количество выражений речевого этикета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;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839686" y="2721428"/>
            <a:ext cx="9078686" cy="1382485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 сфере этикетного общения: наблюдается бедность словаря, большое количество лексико-грамматических ошибок, а также выраженные трудности в использовании этикетных выражений: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817913" y="4343401"/>
            <a:ext cx="9187544" cy="1132114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слабо развито речевое воображение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72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/>
          <p:cNvSpPr/>
          <p:nvPr/>
        </p:nvSpPr>
        <p:spPr>
          <a:xfrm>
            <a:off x="1817914" y="228601"/>
            <a:ext cx="9905999" cy="1524000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571500" defTabSz="914400" fontAlgn="base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</a:pP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Цель: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: развития речевого воображения и  этикета дошкольников с ТНР посредством рисования юмористических карикатур.</a:t>
            </a:r>
            <a:endParaRPr lang="ru-RU" sz="2400" b="1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805544" y="2492828"/>
            <a:ext cx="2677885" cy="1545772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Задача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обучить детей речевым этикетным формам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570515" y="2492828"/>
            <a:ext cx="2601686" cy="1556658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Задача: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познакомить детей с жанром юмористической карикатуры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6281057" y="2514598"/>
            <a:ext cx="2590799" cy="1534887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Задача: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развивать  речевое воображение, речемыслительную деятельность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9143999" y="2514598"/>
            <a:ext cx="2547257" cy="1502230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Задача: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развивать коммуникативную компетентность  у детей с ТНР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1992087" y="1850572"/>
            <a:ext cx="413656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615544" y="1817914"/>
            <a:ext cx="413656" cy="5878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7434944" y="1828799"/>
            <a:ext cx="413656" cy="5878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10189030" y="1817914"/>
            <a:ext cx="413656" cy="5878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1219201" y="4539340"/>
            <a:ext cx="10439400" cy="2100945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49263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Методы и приёмы:</a:t>
            </a: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indent="449263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Словесный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 описание, объяснение, рассказ, беседа, чтение рассказов, игры-драматизации;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449263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Наглядный: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рассматривание иллюстраций, просмотр изображений с помощью ИКТ, просмотр мультфильмов;</a:t>
            </a:r>
          </a:p>
          <a:p>
            <a:pPr lvl="0" indent="449263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Практический: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творческие упражнение, проигрывание проблемных ситуаций, рисование карикатур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1883229" y="881744"/>
            <a:ext cx="9111342" cy="1611086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Диагностический инструментарий: </a:t>
            </a:r>
          </a:p>
          <a:p>
            <a:pPr algn="ctr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Диагностика коммуникативной компетентности О.В. </a:t>
            </a:r>
            <a:r>
              <a:rPr lang="ru-RU" sz="20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Дыбиной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;</a:t>
            </a:r>
          </a:p>
          <a:p>
            <a:pPr algn="ctr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Диагностику речевого воображения «Вербальная фантазия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981201" y="2754086"/>
            <a:ext cx="9111342" cy="2046513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Предполагаемые результаты: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Дети овладели навыками выражения собственной мысли.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Дети научились использовать развёрнутую вежливую фразу.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Экспрессивная речь детей приобрела эмоциональную окраску.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Дети научились понимать и рисовать юмористические карикатуры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5981225" y="74711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75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1709057" y="293914"/>
            <a:ext cx="9285514" cy="631372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Алгоритм работы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220686" y="1132115"/>
            <a:ext cx="7565571" cy="903514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18181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Беседа по предстоящей теме изучения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5981225" y="74711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209801" y="2188029"/>
            <a:ext cx="7619999" cy="925285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18181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Чтение литературы по теме, просмотр мультфильмов, иллюстраций к русским народным сказкам, рассматривание иллюстраций к произведениям </a:t>
            </a:r>
            <a:r>
              <a:rPr lang="ru-RU" sz="2000" dirty="0" err="1" smtClean="0">
                <a:solidFill>
                  <a:srgbClr val="18181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Сутеева</a:t>
            </a:r>
            <a:r>
              <a:rPr lang="ru-RU" sz="2000" dirty="0" smtClean="0">
                <a:solidFill>
                  <a:srgbClr val="18181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В.Г.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198915" y="3374570"/>
            <a:ext cx="7815942" cy="957943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18181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Проигрывание или моделирование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проблемной</a:t>
            </a:r>
            <a:r>
              <a:rPr lang="ru-RU" sz="2000" dirty="0" smtClean="0">
                <a:solidFill>
                  <a:srgbClr val="18181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ситуации</a:t>
            </a:r>
            <a:r>
              <a:rPr lang="ru-RU" sz="2000" dirty="0" smtClean="0">
                <a:solidFill>
                  <a:srgbClr val="18181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2100943" y="4452258"/>
            <a:ext cx="8001000" cy="979714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18181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Анализ проигранных ситуаций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057400" y="5551714"/>
            <a:ext cx="8022770" cy="925286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18181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Рисование карикатур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74711"/>
            <a:ext cx="336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>
            <a:off x="10025743" y="1197429"/>
            <a:ext cx="731520" cy="136071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10080172" y="2645229"/>
            <a:ext cx="731520" cy="128451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>
            <a:off x="10265229" y="5127172"/>
            <a:ext cx="731520" cy="128451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>
            <a:off x="10145487" y="3864429"/>
            <a:ext cx="731520" cy="128451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75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1883229" y="293914"/>
            <a:ext cx="9111342" cy="631372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Игра « Карикатура»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937658" y="1132115"/>
            <a:ext cx="7848600" cy="783771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Шаг 1. Участники садятся в круг. Каждый получает листок бумаги и карандаш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5981225" y="74711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970315" y="2100943"/>
            <a:ext cx="7859486" cy="1012371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Шаг 2. Ведущий предлагает каждому участнику по очереди нарисовать карикатуру на любого из игроков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024743" y="3287486"/>
            <a:ext cx="7990114" cy="1045027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Шаг 3. После того, как карикатура готова, участники коллективно пытаются угадать, кого изобразил "художник". Если герой произведения угадан, то он прекращает участие в игре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2057400" y="4593771"/>
            <a:ext cx="8044543" cy="838200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Шаг 4. Игра продолжается до тех пор, пока количество участников не уменьшится до трёх человек.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992085" y="5627914"/>
            <a:ext cx="8088085" cy="849086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Важно помнить! Озвучивая правила игры, ведущий должен объяснить, что карикатуры должны носить весёлый и добрый характер. Нельзя высмеивать физические недостатки своих друзей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74711"/>
            <a:ext cx="336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>
            <a:off x="10025743" y="1197429"/>
            <a:ext cx="731520" cy="136071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10080172" y="2645229"/>
            <a:ext cx="731520" cy="128451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>
            <a:off x="10178144" y="5279572"/>
            <a:ext cx="731520" cy="128451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>
            <a:off x="10167258" y="3929744"/>
            <a:ext cx="731520" cy="128451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82406"/>
            <a:ext cx="27764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343434"/>
                </a:solidFill>
                <a:effectLst/>
                <a:latin typeface="PT Sans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75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47800" y="881743"/>
            <a:ext cx="9795164" cy="336368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14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</a:t>
            </a:r>
            <a:endParaRPr lang="ru-RU" sz="144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7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</a:t>
            </a:r>
          </a:p>
          <a:p>
            <a:pPr marL="0" lvl="0" indent="0" algn="ctr">
              <a:buNone/>
            </a:pPr>
            <a:endParaRPr lang="ru-RU" sz="2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r">
              <a:buNone/>
            </a:pPr>
            <a:endParaRPr lang="ru-RU" sz="2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r">
              <a:buNone/>
            </a:pPr>
            <a:endParaRPr lang="ru-RU" sz="2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r">
              <a:buNone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5913" y="2421534"/>
            <a:ext cx="6103518" cy="30239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1291" y="2603780"/>
            <a:ext cx="6269840" cy="282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5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15143" y="914401"/>
            <a:ext cx="9795164" cy="336368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14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</a:t>
            </a:r>
          </a:p>
          <a:p>
            <a:pPr>
              <a:buNone/>
            </a:pPr>
            <a:r>
              <a:rPr lang="ru-RU" sz="17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</a:t>
            </a:r>
          </a:p>
          <a:p>
            <a:pPr marL="0" lvl="0" indent="0" algn="ctr">
              <a:buNone/>
            </a:pPr>
            <a:endParaRPr lang="ru-RU" sz="2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r">
              <a:buNone/>
            </a:pPr>
            <a:endParaRPr lang="ru-RU" sz="2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r">
              <a:buNone/>
            </a:pPr>
            <a:endParaRPr lang="ru-RU" sz="2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r">
              <a:buNone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127" y="1015348"/>
            <a:ext cx="1971676" cy="26289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30494" y="639891"/>
            <a:ext cx="1823957" cy="24319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55927" y="3173590"/>
            <a:ext cx="3245992" cy="24344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21794">
            <a:off x="5303530" y="3381315"/>
            <a:ext cx="3523529" cy="26426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4681">
            <a:off x="146007" y="3523851"/>
            <a:ext cx="3318589" cy="24889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92" y="943883"/>
            <a:ext cx="2278399" cy="160549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53129">
            <a:off x="8019803" y="3895501"/>
            <a:ext cx="3353853" cy="25153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385" y="914401"/>
            <a:ext cx="2536136" cy="173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5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937</TotalTime>
  <Words>438</Words>
  <Application>Microsoft Office PowerPoint</Application>
  <PresentationFormat>Широкоэкранный</PresentationFormat>
  <Paragraphs>79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Century Gothic</vt:lpstr>
      <vt:lpstr>PT Sans</vt:lpstr>
      <vt:lpstr>Times New Roman</vt:lpstr>
      <vt:lpstr>Wingdings</vt:lpstr>
      <vt:lpstr>Wingdings 3</vt:lpstr>
      <vt:lpstr>Легкий дым</vt:lpstr>
      <vt:lpstr>VIII ОБРАЗОВАТЕЛЬНЫЙ ФОРУМ ПО ПРЕДСТАВЛЕНИЮ ОБРАЗОВАТЕЛЬНЫХ ПРАКТИК   </vt:lpstr>
      <vt:lpstr>Презентация PowerPoint</vt:lpstr>
      <vt:lpstr>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Мамонов</dc:creator>
  <cp:lastModifiedBy>User</cp:lastModifiedBy>
  <cp:revision>76</cp:revision>
  <dcterms:created xsi:type="dcterms:W3CDTF">2022-05-21T04:02:45Z</dcterms:created>
  <dcterms:modified xsi:type="dcterms:W3CDTF">2023-10-19T14:17:17Z</dcterms:modified>
</cp:coreProperties>
</file>